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Nunito SemiBold"/>
      <p:regular r:id="rId18"/>
      <p:bold r:id="rId19"/>
      <p:italic r:id="rId20"/>
      <p:boldItalic r:id="rId21"/>
    </p:embeddedFont>
    <p:embeddedFont>
      <p:font typeface="Nuni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6ED692-1D15-4D98-8A94-B89DC34C0F73}">
  <a:tblStyle styleId="{626ED692-1D15-4D98-8A94-B89DC34C0F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italic.fntdata"/><Relationship Id="rId22" Type="http://schemas.openxmlformats.org/officeDocument/2006/relationships/font" Target="fonts/Nunito-regular.fntdata"/><Relationship Id="rId21" Type="http://schemas.openxmlformats.org/officeDocument/2006/relationships/font" Target="fonts/NunitoSemiBold-boldItalic.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SemiBold-bold.fntdata"/><Relationship Id="rId18" Type="http://schemas.openxmlformats.org/officeDocument/2006/relationships/font" Target="fonts/Nuni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388feb2e2_0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388feb2e2_0_4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g8388feb2e2_0_4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8388feb2e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388feb2e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2" name="Google Shape;282;g8388feb2e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0" name="Google Shape;290;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f99fe31e2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f99fe31e2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7f99fe31e2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f99fe31e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7f99fe31e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f99fe31e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f99fe31e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g7f99fe31e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f99fe31e2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f99fe31e2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7f99fe31e2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f99fe31e2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f99fe31e2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7f99fe31e2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388feb2e2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388feb2e2_0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g8388feb2e2_0_3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388feb2e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388feb2e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g8388feb2e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hyperlink" Target="https://developer.jengaapi.io/docs/callback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mailto:a.morton@kokonetwork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4.png"/><Relationship Id="rId7"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5.jpg"/><Relationship Id="rId6" Type="http://schemas.openxmlformats.org/officeDocument/2006/relationships/image" Target="../media/image34.png"/><Relationship Id="rId7"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eveloper.safaricom.co.ke/docs#c2b-api" TargetMode="Externa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Equity &lt;&gt; KOKO Networks</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Further detail on KOKO Tech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75" name="Google Shape;275;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76" name="Google Shape;276;p28"/>
          <p:cNvPicPr preferRelativeResize="0"/>
          <p:nvPr/>
        </p:nvPicPr>
        <p:blipFill>
          <a:blip r:embed="rId3">
            <a:alphaModFix/>
          </a:blip>
          <a:stretch>
            <a:fillRect/>
          </a:stretch>
        </p:blipFill>
        <p:spPr>
          <a:xfrm>
            <a:off x="0" y="0"/>
            <a:ext cx="12213952" cy="6857999"/>
          </a:xfrm>
          <a:prstGeom prst="rect">
            <a:avLst/>
          </a:prstGeom>
          <a:noFill/>
          <a:ln>
            <a:noFill/>
          </a:ln>
        </p:spPr>
      </p:pic>
      <p:sp>
        <p:nvSpPr>
          <p:cNvPr id="277" name="Google Shape;277;p28"/>
          <p:cNvSpPr txBox="1"/>
          <p:nvPr/>
        </p:nvSpPr>
        <p:spPr>
          <a:xfrm>
            <a:off x="1618700" y="2793625"/>
            <a:ext cx="1707600" cy="1350900"/>
          </a:xfrm>
          <a:prstGeom prst="rect">
            <a:avLst/>
          </a:prstGeom>
          <a:solidFill>
            <a:srgbClr val="65D9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Will we receive loan </a:t>
            </a:r>
            <a:r>
              <a:rPr lang="en-US" sz="900">
                <a:latin typeface="Nunito SemiBold"/>
                <a:ea typeface="Nunito SemiBold"/>
                <a:cs typeface="Nunito SemiBold"/>
                <a:sym typeface="Nunito SemiBold"/>
              </a:rPr>
              <a:t>disbursement as a deposit in our Merchant Bank Account ?</a:t>
            </a:r>
            <a:endParaRPr sz="900">
              <a:latin typeface="Nunito SemiBold"/>
              <a:ea typeface="Nunito SemiBold"/>
              <a:cs typeface="Nunito SemiBold"/>
              <a:sym typeface="Nunito SemiBold"/>
            </a:endParaRPr>
          </a:p>
          <a:p>
            <a:pPr indent="0" lvl="0" marL="0" rtl="0" algn="l">
              <a:spcBef>
                <a:spcPts val="0"/>
              </a:spcBef>
              <a:spcAft>
                <a:spcPts val="0"/>
              </a:spcAft>
              <a:buNone/>
            </a:pPr>
            <a:r>
              <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a:latin typeface="Nunito SemiBold"/>
                <a:ea typeface="Nunito SemiBold"/>
                <a:cs typeface="Nunito SemiBold"/>
                <a:sym typeface="Nunito SemiBold"/>
              </a:rPr>
              <a:t>Is Eazzy Pay the m-commerce solution for loan disbursements and customer payments?</a:t>
            </a:r>
            <a:endParaRPr sz="900">
              <a:latin typeface="Nunito SemiBold"/>
              <a:ea typeface="Nunito SemiBold"/>
              <a:cs typeface="Nunito SemiBold"/>
              <a:sym typeface="Nunito SemiBold"/>
            </a:endParaRPr>
          </a:p>
        </p:txBody>
      </p:sp>
      <p:sp>
        <p:nvSpPr>
          <p:cNvPr id="278" name="Google Shape;278;p28"/>
          <p:cNvSpPr txBox="1"/>
          <p:nvPr/>
        </p:nvSpPr>
        <p:spPr>
          <a:xfrm>
            <a:off x="8843825" y="2492125"/>
            <a:ext cx="1707600" cy="2520600"/>
          </a:xfrm>
          <a:prstGeom prst="rect">
            <a:avLst/>
          </a:prstGeom>
          <a:solidFill>
            <a:srgbClr val="65D9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Is the </a:t>
            </a:r>
            <a:r>
              <a:rPr b="1" i="1" lang="en-US" sz="900">
                <a:latin typeface="Nunito"/>
                <a:ea typeface="Nunito"/>
                <a:cs typeface="Nunito"/>
                <a:sym typeface="Nunito"/>
              </a:rPr>
              <a:t>Account Alerts</a:t>
            </a:r>
            <a:r>
              <a:rPr lang="en-US" sz="900">
                <a:latin typeface="Nunito SemiBold"/>
                <a:ea typeface="Nunito SemiBold"/>
                <a:cs typeface="Nunito SemiBold"/>
                <a:sym typeface="Nunito SemiBold"/>
              </a:rPr>
              <a:t> callback notification the best way to inform KOKO systems about an Equity Customer loan disbursement?</a:t>
            </a:r>
            <a:endParaRPr sz="900">
              <a:latin typeface="Nunito SemiBold"/>
              <a:ea typeface="Nunito SemiBold"/>
              <a:cs typeface="Nunito SemiBold"/>
              <a:sym typeface="Nunito SemiBold"/>
            </a:endParaRPr>
          </a:p>
          <a:p>
            <a:pPr indent="0" lvl="0" marL="0" rtl="0" algn="l">
              <a:spcBef>
                <a:spcPts val="0"/>
              </a:spcBef>
              <a:spcAft>
                <a:spcPts val="0"/>
              </a:spcAft>
              <a:buNone/>
            </a:pPr>
            <a:r>
              <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a:latin typeface="Nunito SemiBold"/>
                <a:ea typeface="Nunito SemiBold"/>
                <a:cs typeface="Nunito SemiBold"/>
                <a:sym typeface="Nunito SemiBold"/>
              </a:rPr>
              <a:t>reference:</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u="sng">
                <a:solidFill>
                  <a:schemeClr val="hlink"/>
                </a:solidFill>
                <a:hlinkClick r:id="rId4"/>
              </a:rPr>
              <a:t>https://developer.jengaapi.io/docs/callbacks</a:t>
            </a:r>
            <a:endParaRPr sz="900">
              <a:latin typeface="Nunito SemiBold"/>
              <a:ea typeface="Nunito SemiBold"/>
              <a:cs typeface="Nunito SemiBold"/>
              <a:sym typeface="Nunito SemiBold"/>
            </a:endParaRPr>
          </a:p>
          <a:p>
            <a:pPr indent="0" lvl="0" marL="0" rtl="0" algn="l">
              <a:spcBef>
                <a:spcPts val="0"/>
              </a:spcBef>
              <a:spcAft>
                <a:spcPts val="0"/>
              </a:spcAft>
              <a:buNone/>
            </a:pPr>
            <a:r>
              <a:t/>
            </a:r>
            <a:endParaRPr sz="900">
              <a:latin typeface="Nunito SemiBold"/>
              <a:ea typeface="Nunito SemiBold"/>
              <a:cs typeface="Nunito SemiBold"/>
              <a:sym typeface="Nunito SemiBold"/>
            </a:endParaRPr>
          </a:p>
          <a:p>
            <a:pPr indent="0" lvl="0" marL="0" rtl="0" algn="l">
              <a:spcBef>
                <a:spcPts val="0"/>
              </a:spcBef>
              <a:spcAft>
                <a:spcPts val="0"/>
              </a:spcAft>
              <a:buNone/>
            </a:pPr>
            <a:r>
              <a:rPr lang="en-US" sz="900">
                <a:latin typeface="Nunito SemiBold"/>
                <a:ea typeface="Nunito SemiBold"/>
                <a:cs typeface="Nunito SemiBold"/>
                <a:sym typeface="Nunito SemiBold"/>
              </a:rPr>
              <a:t>If so, can you provide an example of an eco moto loan disbursement notification (all alert callback API fields populated with the data we would receive)</a:t>
            </a:r>
            <a:endParaRPr sz="900">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900">
              <a:latin typeface="Nunito SemiBold"/>
              <a:ea typeface="Nunito SemiBold"/>
              <a:cs typeface="Nunito SemiBold"/>
              <a:sym typeface="Nunit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ph idx="1" type="subTitle"/>
          </p:nvPr>
        </p:nvSpPr>
        <p:spPr>
          <a:xfrm>
            <a:off x="458725" y="1253227"/>
            <a:ext cx="11274600" cy="4931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Looking at the documentation we think it is possible to leverage the Jenga API to receive funds and distribute to individual accounts (see diagram on previous page). Is this integration feasible?</a:t>
            </a:r>
            <a:endParaRPr sz="1400"/>
          </a:p>
          <a:p>
            <a:pPr indent="0" lvl="0" marL="0" rtl="0" algn="l">
              <a:spcBef>
                <a:spcPts val="1000"/>
              </a:spcBef>
              <a:spcAft>
                <a:spcPts val="0"/>
              </a:spcAft>
              <a:buNone/>
            </a:pPr>
            <a:r>
              <a:rPr lang="en-US" sz="1400"/>
              <a:t>Commercial Questions:</a:t>
            </a:r>
            <a:endParaRPr sz="1400"/>
          </a:p>
          <a:p>
            <a:pPr indent="-317500" lvl="0" marL="457200" rtl="0" algn="l">
              <a:spcBef>
                <a:spcPts val="0"/>
              </a:spcBef>
              <a:spcAft>
                <a:spcPts val="0"/>
              </a:spcAft>
              <a:buSzPts val="1400"/>
              <a:buChar char="-"/>
            </a:pPr>
            <a:r>
              <a:rPr lang="en-US" sz="1400"/>
              <a:t>How is money sent to our Equity Bank account for a loan disbursement - Eazzy Pay?</a:t>
            </a:r>
            <a:endParaRPr sz="1400"/>
          </a:p>
          <a:p>
            <a:pPr indent="-317500" lvl="0" marL="457200" rtl="0" algn="l">
              <a:spcBef>
                <a:spcPts val="1000"/>
              </a:spcBef>
              <a:spcAft>
                <a:spcPts val="0"/>
              </a:spcAft>
              <a:buSzPts val="1400"/>
              <a:buChar char="-"/>
            </a:pPr>
            <a:r>
              <a:rPr lang="en-US" sz="1400"/>
              <a:t>If we have an Eazzy Pay Till is it already mapped to the same merchant account so that customer payments can also come through the same channel?</a:t>
            </a:r>
            <a:endParaRPr sz="1400"/>
          </a:p>
          <a:p>
            <a:pPr indent="-317500" lvl="0" marL="457200" rtl="0" algn="l">
              <a:spcBef>
                <a:spcPts val="1000"/>
              </a:spcBef>
              <a:spcAft>
                <a:spcPts val="0"/>
              </a:spcAft>
              <a:buSzPts val="1400"/>
              <a:buChar char="-"/>
            </a:pPr>
            <a:r>
              <a:rPr lang="en-US" sz="1400"/>
              <a:t>Is it free for a customer to send money to an Eazzy Pay till? Is it free for KOKO to receive the customer’s money or are there charges?</a:t>
            </a:r>
            <a:endParaRPr sz="1400"/>
          </a:p>
          <a:p>
            <a:pPr indent="0" lvl="0" marL="0" rtl="0" algn="l">
              <a:spcBef>
                <a:spcPts val="1000"/>
              </a:spcBef>
              <a:spcAft>
                <a:spcPts val="0"/>
              </a:spcAft>
              <a:buNone/>
            </a:pPr>
            <a:r>
              <a:rPr lang="en-US" sz="1400"/>
              <a:t>Technical Questions</a:t>
            </a:r>
            <a:endParaRPr sz="1400"/>
          </a:p>
          <a:p>
            <a:pPr indent="-317500" lvl="0" marL="457200" rtl="0" algn="l">
              <a:spcBef>
                <a:spcPts val="1000"/>
              </a:spcBef>
              <a:spcAft>
                <a:spcPts val="0"/>
              </a:spcAft>
              <a:buSzPts val="1400"/>
              <a:buChar char="-"/>
            </a:pPr>
            <a:r>
              <a:rPr lang="en-US" sz="1400"/>
              <a:t>Please confirm which API is used to notify us of incoming loan disbursements for customers (see previous slide)? </a:t>
            </a:r>
            <a:endParaRPr sz="1400"/>
          </a:p>
          <a:p>
            <a:pPr indent="-317500" lvl="0" marL="457200" rtl="0" algn="l">
              <a:spcBef>
                <a:spcPts val="1000"/>
              </a:spcBef>
              <a:spcAft>
                <a:spcPts val="0"/>
              </a:spcAft>
              <a:buSzPts val="1400"/>
              <a:buChar char="-"/>
            </a:pPr>
            <a:r>
              <a:rPr lang="en-US" sz="1400"/>
              <a:t>Please confirm information would be passed in the API body for a loan disbursement?</a:t>
            </a:r>
            <a:endParaRPr sz="1400"/>
          </a:p>
          <a:p>
            <a:pPr indent="-317500" lvl="0" marL="457200" rtl="0" algn="l">
              <a:spcBef>
                <a:spcPts val="1000"/>
              </a:spcBef>
              <a:spcAft>
                <a:spcPts val="0"/>
              </a:spcAft>
              <a:buSzPts val="1400"/>
              <a:buChar char="-"/>
            </a:pPr>
            <a:r>
              <a:rPr lang="en-US" sz="1400"/>
              <a:t>What are the </a:t>
            </a:r>
            <a:r>
              <a:rPr lang="en-US" sz="1400"/>
              <a:t>prerequisites</a:t>
            </a:r>
            <a:r>
              <a:rPr lang="en-US" sz="1400"/>
              <a:t> to get started with this solution? Assuming an equitel mobile money account? Any technical / security requirements? Looking at the Jenga documentation, it appears to be fairly simple to set up a Jenga HQ account but is there anything else we should be aware of?</a:t>
            </a:r>
            <a:endParaRPr sz="1400"/>
          </a:p>
          <a:p>
            <a:pPr indent="0" lvl="0" marL="0" rtl="0" algn="l">
              <a:spcBef>
                <a:spcPts val="1000"/>
              </a:spcBef>
              <a:spcAft>
                <a:spcPts val="0"/>
              </a:spcAft>
              <a:buNone/>
            </a:pPr>
            <a:r>
              <a:t/>
            </a:r>
            <a:endParaRPr sz="1400"/>
          </a:p>
          <a:p>
            <a:pPr indent="0" lvl="0" marL="457200" rtl="0" algn="l">
              <a:spcBef>
                <a:spcPts val="1000"/>
              </a:spcBef>
              <a:spcAft>
                <a:spcPts val="1000"/>
              </a:spcAft>
              <a:buNone/>
            </a:pPr>
            <a:r>
              <a:t/>
            </a:r>
            <a:endParaRPr sz="1400"/>
          </a:p>
        </p:txBody>
      </p:sp>
      <p:sp>
        <p:nvSpPr>
          <p:cNvPr id="285" name="Google Shape;285;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Integration Proposal</a:t>
            </a:r>
            <a:endParaRPr/>
          </a:p>
        </p:txBody>
      </p:sp>
      <p:sp>
        <p:nvSpPr>
          <p:cNvPr id="286" name="Google Shape;28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txBox="1"/>
          <p:nvPr>
            <p:ph idx="1" type="subTitle"/>
          </p:nvPr>
        </p:nvSpPr>
        <p:spPr>
          <a:xfrm>
            <a:off x="6877475" y="2115002"/>
            <a:ext cx="4891200" cy="504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Alice Morton | </a:t>
            </a:r>
            <a:r>
              <a:rPr lang="en-US" sz="1400" u="sng">
                <a:solidFill>
                  <a:schemeClr val="hlink"/>
                </a:solidFill>
                <a:hlinkClick r:id="rId3"/>
              </a:rPr>
              <a:t>a.morton@kokonetworks.com</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Context</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Nunito"/>
                <a:ea typeface="Nunito"/>
                <a:cs typeface="Nunito"/>
                <a:sym typeface="Nunito"/>
              </a:rPr>
              <a:t>‹#›</a:t>
            </a:fld>
            <a:endParaRPr>
              <a:solidFill>
                <a:srgbClr val="FFFFFF"/>
              </a:solidFill>
              <a:latin typeface="Nunito"/>
              <a:ea typeface="Nunito"/>
              <a:cs typeface="Nunito"/>
              <a:sym typeface="Nunito"/>
            </a:endParaRPr>
          </a:p>
        </p:txBody>
      </p:sp>
      <p:sp>
        <p:nvSpPr>
          <p:cNvPr id="174" name="Google Shape;174;p20"/>
          <p:cNvSpPr/>
          <p:nvPr/>
        </p:nvSpPr>
        <p:spPr>
          <a:xfrm>
            <a:off x="6523550" y="1400975"/>
            <a:ext cx="4870800" cy="4678500"/>
          </a:xfrm>
          <a:prstGeom prst="rect">
            <a:avLst/>
          </a:prstGeom>
          <a:solidFill>
            <a:srgbClr val="65D9F8"/>
          </a:solidFill>
          <a:ln>
            <a:noFill/>
          </a:ln>
        </p:spPr>
        <p:txBody>
          <a:bodyPr anchorCtr="0" anchor="ctr" bIns="91425" lIns="91425" spcFirstLastPara="1" rIns="91425" wrap="square" tIns="91425">
            <a:noAutofit/>
          </a:bodyPr>
          <a:lstStyle/>
          <a:p>
            <a:pPr indent="0" lvl="0" marL="177800" rtl="0" algn="l">
              <a:lnSpc>
                <a:spcPct val="115000"/>
              </a:lnSpc>
              <a:spcBef>
                <a:spcPts val="1000"/>
              </a:spcBef>
              <a:spcAft>
                <a:spcPts val="0"/>
              </a:spcAft>
              <a:buNone/>
            </a:pPr>
            <a:r>
              <a:rPr b="1" lang="en-US" sz="1500" u="sng">
                <a:solidFill>
                  <a:srgbClr val="222222"/>
                </a:solidFill>
                <a:latin typeface="Nunito"/>
                <a:ea typeface="Nunito"/>
                <a:cs typeface="Nunito"/>
                <a:sym typeface="Nunito"/>
              </a:rPr>
              <a:t>Proposed Customer Journey</a:t>
            </a:r>
            <a:endParaRPr b="1" sz="1500" u="sng">
              <a:solidFill>
                <a:srgbClr val="222222"/>
              </a:solidFill>
              <a:latin typeface="Nunito"/>
              <a:ea typeface="Nunito"/>
              <a:cs typeface="Nunito"/>
              <a:sym typeface="Nunito"/>
            </a:endParaRPr>
          </a:p>
          <a:p>
            <a:pPr indent="-171450" lvl="0" marL="177800" rtl="0" algn="l">
              <a:lnSpc>
                <a:spcPct val="115000"/>
              </a:lnSpc>
              <a:spcBef>
                <a:spcPts val="1000"/>
              </a:spcBef>
              <a:spcAft>
                <a:spcPts val="0"/>
              </a:spcAft>
              <a:buClr>
                <a:srgbClr val="222222"/>
              </a:buClr>
              <a:buSzPts val="1300"/>
              <a:buFont typeface="Nunito"/>
              <a:buAutoNum type="arabicPeriod"/>
            </a:pPr>
            <a:r>
              <a:rPr b="1" lang="en-US" sz="1300">
                <a:solidFill>
                  <a:srgbClr val="222222"/>
                </a:solidFill>
                <a:latin typeface="Nunito"/>
                <a:ea typeface="Nunito"/>
                <a:cs typeface="Nunito"/>
                <a:sym typeface="Nunito"/>
              </a:rPr>
              <a:t>Customer walks into an Equity Bank agent shop</a:t>
            </a:r>
            <a:endParaRPr b="1" sz="1300">
              <a:solidFill>
                <a:srgbClr val="222222"/>
              </a:solidFill>
              <a:latin typeface="Nunito"/>
              <a:ea typeface="Nunito"/>
              <a:cs typeface="Nunito"/>
              <a:sym typeface="Nunito"/>
            </a:endParaRPr>
          </a:p>
          <a:p>
            <a:pPr indent="-171450" lvl="0" marL="177800" rtl="0" algn="l">
              <a:lnSpc>
                <a:spcPct val="115000"/>
              </a:lnSpc>
              <a:spcBef>
                <a:spcPts val="1000"/>
              </a:spcBef>
              <a:spcAft>
                <a:spcPts val="0"/>
              </a:spcAft>
              <a:buClr>
                <a:srgbClr val="222222"/>
              </a:buClr>
              <a:buSzPts val="1300"/>
              <a:buFont typeface="Nunito"/>
              <a:buAutoNum type="arabicPeriod"/>
            </a:pPr>
            <a:r>
              <a:rPr b="1" lang="en-US" sz="1300">
                <a:solidFill>
                  <a:srgbClr val="222222"/>
                </a:solidFill>
                <a:latin typeface="Nunito"/>
                <a:ea typeface="Nunito"/>
                <a:cs typeface="Nunito"/>
                <a:sym typeface="Nunito"/>
              </a:rPr>
              <a:t>Equity Agent signs up customer </a:t>
            </a:r>
            <a:endParaRPr b="1" sz="1300">
              <a:solidFill>
                <a:srgbClr val="222222"/>
              </a:solidFill>
              <a:latin typeface="Nunito"/>
              <a:ea typeface="Nunito"/>
              <a:cs typeface="Nunito"/>
              <a:sym typeface="Nunito"/>
            </a:endParaRPr>
          </a:p>
          <a:p>
            <a:pPr indent="-171450" lvl="0" marL="177800" rtl="0" algn="l">
              <a:lnSpc>
                <a:spcPct val="115000"/>
              </a:lnSpc>
              <a:spcBef>
                <a:spcPts val="1000"/>
              </a:spcBef>
              <a:spcAft>
                <a:spcPts val="0"/>
              </a:spcAft>
              <a:buClr>
                <a:srgbClr val="222222"/>
              </a:buClr>
              <a:buSzPts val="1300"/>
              <a:buFont typeface="Nunito"/>
              <a:buAutoNum type="arabicPeriod"/>
            </a:pPr>
            <a:r>
              <a:rPr b="1" lang="en-US" sz="1300">
                <a:solidFill>
                  <a:srgbClr val="222222"/>
                </a:solidFill>
                <a:latin typeface="Nunito"/>
                <a:ea typeface="Nunito"/>
                <a:cs typeface="Nunito"/>
                <a:sym typeface="Nunito"/>
              </a:rPr>
              <a:t>Customer applies for Ecomoto loan for KOKO Cooker (either via USSD or Equity Bank app) and selects the amount they want to borrow</a:t>
            </a:r>
            <a:endParaRPr b="1" sz="1300">
              <a:solidFill>
                <a:srgbClr val="222222"/>
              </a:solidFill>
              <a:latin typeface="Nunito"/>
              <a:ea typeface="Nunito"/>
              <a:cs typeface="Nunito"/>
              <a:sym typeface="Nunito"/>
            </a:endParaRPr>
          </a:p>
          <a:p>
            <a:pPr indent="-171450" lvl="0" marL="177800" rtl="0" algn="l">
              <a:lnSpc>
                <a:spcPct val="115000"/>
              </a:lnSpc>
              <a:spcBef>
                <a:spcPts val="1000"/>
              </a:spcBef>
              <a:spcAft>
                <a:spcPts val="0"/>
              </a:spcAft>
              <a:buClr>
                <a:srgbClr val="222222"/>
              </a:buClr>
              <a:buSzPts val="1300"/>
              <a:buFont typeface="Nunito"/>
              <a:buAutoNum type="arabicPeriod"/>
            </a:pPr>
            <a:r>
              <a:rPr b="1" lang="en-US" sz="1300">
                <a:solidFill>
                  <a:srgbClr val="222222"/>
                </a:solidFill>
                <a:latin typeface="Nunito"/>
                <a:ea typeface="Nunito"/>
                <a:cs typeface="Nunito"/>
                <a:sym typeface="Nunito"/>
              </a:rPr>
              <a:t>Customer is approved for Ecomoto loan within 3-5 minutes</a:t>
            </a:r>
            <a:endParaRPr b="1" sz="1300">
              <a:solidFill>
                <a:srgbClr val="222222"/>
              </a:solidFill>
              <a:latin typeface="Nunito"/>
              <a:ea typeface="Nunito"/>
              <a:cs typeface="Nunito"/>
              <a:sym typeface="Nunito"/>
            </a:endParaRPr>
          </a:p>
          <a:p>
            <a:pPr indent="-171450" lvl="0" marL="177800" rtl="0" algn="l">
              <a:lnSpc>
                <a:spcPct val="115000"/>
              </a:lnSpc>
              <a:spcBef>
                <a:spcPts val="1000"/>
              </a:spcBef>
              <a:spcAft>
                <a:spcPts val="0"/>
              </a:spcAft>
              <a:buClr>
                <a:srgbClr val="222222"/>
              </a:buClr>
              <a:buSzPts val="1300"/>
              <a:buFont typeface="Nunito"/>
              <a:buAutoNum type="arabicPeriod"/>
            </a:pPr>
            <a:r>
              <a:rPr b="1" lang="en-US" sz="1300">
                <a:solidFill>
                  <a:srgbClr val="222222"/>
                </a:solidFill>
                <a:latin typeface="Nunito"/>
                <a:ea typeface="Nunito"/>
                <a:cs typeface="Nunito"/>
                <a:sym typeface="Nunito"/>
              </a:rPr>
              <a:t>Equity Bank sends funds to KOKO</a:t>
            </a:r>
            <a:endParaRPr b="1" sz="1300">
              <a:solidFill>
                <a:srgbClr val="222222"/>
              </a:solidFill>
              <a:latin typeface="Nunito"/>
              <a:ea typeface="Nunito"/>
              <a:cs typeface="Nunito"/>
              <a:sym typeface="Nunito"/>
            </a:endParaRPr>
          </a:p>
          <a:p>
            <a:pPr indent="-171450" lvl="0" marL="177800" rtl="0" algn="l">
              <a:lnSpc>
                <a:spcPct val="115000"/>
              </a:lnSpc>
              <a:spcBef>
                <a:spcPts val="1000"/>
              </a:spcBef>
              <a:spcAft>
                <a:spcPts val="0"/>
              </a:spcAft>
              <a:buClr>
                <a:srgbClr val="222222"/>
              </a:buClr>
              <a:buSzPts val="1300"/>
              <a:buFont typeface="Nunito"/>
              <a:buAutoNum type="arabicPeriod"/>
            </a:pPr>
            <a:r>
              <a:rPr b="1" lang="en-US" sz="1300">
                <a:solidFill>
                  <a:srgbClr val="222222"/>
                </a:solidFill>
                <a:latin typeface="Nunito"/>
                <a:ea typeface="Nunito"/>
                <a:cs typeface="Nunito"/>
                <a:sym typeface="Nunito"/>
              </a:rPr>
              <a:t>Customer account is credited in KOKO Wallet</a:t>
            </a:r>
            <a:endParaRPr b="1" sz="1300">
              <a:solidFill>
                <a:srgbClr val="222222"/>
              </a:solidFill>
              <a:latin typeface="Nunito"/>
              <a:ea typeface="Nunito"/>
              <a:cs typeface="Nunito"/>
              <a:sym typeface="Nunito"/>
            </a:endParaRPr>
          </a:p>
          <a:p>
            <a:pPr indent="-171450" lvl="0" marL="177800" rtl="0" algn="l">
              <a:lnSpc>
                <a:spcPct val="115000"/>
              </a:lnSpc>
              <a:spcBef>
                <a:spcPts val="1000"/>
              </a:spcBef>
              <a:spcAft>
                <a:spcPts val="0"/>
              </a:spcAft>
              <a:buClr>
                <a:srgbClr val="222222"/>
              </a:buClr>
              <a:buSzPts val="1300"/>
              <a:buFont typeface="Nunito"/>
              <a:buAutoNum type="arabicPeriod"/>
            </a:pPr>
            <a:r>
              <a:rPr b="1" lang="en-US" sz="1300">
                <a:solidFill>
                  <a:srgbClr val="222222"/>
                </a:solidFill>
                <a:latin typeface="Nunito"/>
                <a:ea typeface="Nunito"/>
                <a:cs typeface="Nunito"/>
                <a:sym typeface="Nunito"/>
              </a:rPr>
              <a:t>Customer receives confirmation of paid order and can now collect their cooker</a:t>
            </a:r>
            <a:endParaRPr b="1" sz="1300">
              <a:solidFill>
                <a:srgbClr val="222222"/>
              </a:solidFill>
              <a:latin typeface="Nunito"/>
              <a:ea typeface="Nunito"/>
              <a:cs typeface="Nunito"/>
              <a:sym typeface="Nunito"/>
            </a:endParaRPr>
          </a:p>
          <a:p>
            <a:pPr indent="-171450" lvl="0" marL="177800" rtl="0" algn="l">
              <a:lnSpc>
                <a:spcPct val="115000"/>
              </a:lnSpc>
              <a:spcBef>
                <a:spcPts val="1000"/>
              </a:spcBef>
              <a:spcAft>
                <a:spcPts val="0"/>
              </a:spcAft>
              <a:buClr>
                <a:srgbClr val="222222"/>
              </a:buClr>
              <a:buSzPts val="1300"/>
              <a:buFont typeface="Nunito"/>
              <a:buAutoNum type="arabicPeriod"/>
            </a:pPr>
            <a:r>
              <a:rPr b="1" lang="en-US" sz="1300">
                <a:solidFill>
                  <a:srgbClr val="222222"/>
                </a:solidFill>
                <a:latin typeface="Nunito"/>
                <a:ea typeface="Nunito"/>
                <a:cs typeface="Nunito"/>
                <a:sym typeface="Nunito"/>
              </a:rPr>
              <a:t>Agent sees customer payment in myKOKO</a:t>
            </a:r>
            <a:endParaRPr b="1" sz="1300">
              <a:solidFill>
                <a:srgbClr val="222222"/>
              </a:solidFill>
              <a:latin typeface="Nunito"/>
              <a:ea typeface="Nunito"/>
              <a:cs typeface="Nunito"/>
              <a:sym typeface="Nunito"/>
            </a:endParaRPr>
          </a:p>
          <a:p>
            <a:pPr indent="-171450" lvl="0" marL="177800" rtl="0" algn="l">
              <a:lnSpc>
                <a:spcPct val="115000"/>
              </a:lnSpc>
              <a:spcBef>
                <a:spcPts val="1000"/>
              </a:spcBef>
              <a:spcAft>
                <a:spcPts val="1000"/>
              </a:spcAft>
              <a:buClr>
                <a:srgbClr val="222222"/>
              </a:buClr>
              <a:buSzPts val="1300"/>
              <a:buFont typeface="Nunito"/>
              <a:buAutoNum type="arabicPeriod"/>
            </a:pPr>
            <a:r>
              <a:rPr b="1" lang="en-US" sz="1300">
                <a:solidFill>
                  <a:srgbClr val="222222"/>
                </a:solidFill>
                <a:latin typeface="Nunito"/>
                <a:ea typeface="Nunito"/>
                <a:cs typeface="Nunito"/>
                <a:sym typeface="Nunito"/>
              </a:rPr>
              <a:t>Agent helps customer find their nearest KP to collect cooker</a:t>
            </a:r>
            <a:endParaRPr sz="1600"/>
          </a:p>
        </p:txBody>
      </p:sp>
      <p:sp>
        <p:nvSpPr>
          <p:cNvPr id="175" name="Google Shape;175;p20"/>
          <p:cNvSpPr txBox="1"/>
          <p:nvPr>
            <p:ph idx="1" type="subTitle"/>
          </p:nvPr>
        </p:nvSpPr>
        <p:spPr>
          <a:xfrm>
            <a:off x="458724" y="1332475"/>
            <a:ext cx="53883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On Tuesday 7th April we had an initial discussion on integration options for a new potential customer journey that would allow Equity customers to buy KOKO products using Ecomoto loans (see right). Further information was required from both sides to understand more about the options available.</a:t>
            </a:r>
            <a:endParaRPr sz="1400"/>
          </a:p>
          <a:p>
            <a:pPr indent="0" lvl="0" marL="0" rtl="0" algn="l">
              <a:spcBef>
                <a:spcPts val="1000"/>
              </a:spcBef>
              <a:spcAft>
                <a:spcPts val="0"/>
              </a:spcAft>
              <a:buNone/>
            </a:pPr>
            <a:r>
              <a:rPr lang="en-US" sz="1400"/>
              <a:t>Regarding customer acquisition (sign ups and orders); KOKO already has multiple technology options available but are keen to understand if Equity have other tools they would like us to consider, which their agents currently use?</a:t>
            </a:r>
            <a:endParaRPr sz="1400"/>
          </a:p>
          <a:p>
            <a:pPr indent="0" lvl="0" marL="0" rtl="0" algn="l">
              <a:spcBef>
                <a:spcPts val="1000"/>
              </a:spcBef>
              <a:spcAft>
                <a:spcPts val="0"/>
              </a:spcAft>
              <a:buNone/>
            </a:pPr>
            <a:r>
              <a:rPr lang="en-US" sz="1400"/>
              <a:t>With regards to payment receipts, we currently integrate with Safaricom’s APIs to receive mobile money from individual customers. However we are open to other options available (with a preference for API integration) that Equity can offer for receiving payments.</a:t>
            </a:r>
            <a:endParaRPr sz="1400"/>
          </a:p>
          <a:p>
            <a:pPr indent="0" lvl="0" marL="0" rtl="0" algn="l">
              <a:spcBef>
                <a:spcPts val="1000"/>
              </a:spcBef>
              <a:spcAft>
                <a:spcPts val="0"/>
              </a:spcAft>
              <a:buNone/>
            </a:pPr>
            <a:r>
              <a:rPr lang="en-US" sz="1400"/>
              <a:t>This document outlines a bit more detail on KOKO Tech - please do let us know if you have clarifying questions. </a:t>
            </a:r>
            <a:endParaRPr sz="1400"/>
          </a:p>
          <a:p>
            <a:pPr indent="0" lvl="0" marL="0" rtl="0" algn="l">
              <a:spcBef>
                <a:spcPts val="1000"/>
              </a:spcBef>
              <a:spcAft>
                <a:spcPts val="0"/>
              </a:spcAft>
              <a:buNone/>
            </a:pPr>
            <a:r>
              <a:t/>
            </a:r>
            <a:endParaRPr sz="1400"/>
          </a:p>
          <a:p>
            <a:pPr indent="-317500" lvl="0" marL="457200" rtl="0" algn="l">
              <a:spcBef>
                <a:spcPts val="1000"/>
              </a:spcBef>
              <a:spcAft>
                <a:spcPts val="0"/>
              </a:spcAft>
              <a:buSzPts val="1400"/>
              <a:buChar char="-"/>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graphicFrame>
        <p:nvGraphicFramePr>
          <p:cNvPr id="180" name="Google Shape;180;p21"/>
          <p:cNvGraphicFramePr/>
          <p:nvPr/>
        </p:nvGraphicFramePr>
        <p:xfrm>
          <a:off x="458725" y="1238813"/>
          <a:ext cx="3000000" cy="3000000"/>
        </p:xfrm>
        <a:graphic>
          <a:graphicData uri="http://schemas.openxmlformats.org/drawingml/2006/table">
            <a:tbl>
              <a:tblPr>
                <a:noFill/>
                <a:tableStyleId>{626ED692-1D15-4D98-8A94-B89DC34C0F73}</a:tableStyleId>
              </a:tblPr>
              <a:tblGrid>
                <a:gridCol w="2818650"/>
                <a:gridCol w="2818650"/>
                <a:gridCol w="2818650"/>
                <a:gridCol w="2818650"/>
              </a:tblGrid>
              <a:tr h="30810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877250">
                <a:tc>
                  <a:txBody>
                    <a:bodyPr/>
                    <a:lstStyle/>
                    <a:p>
                      <a:pPr indent="0" lvl="0" marL="274320" marR="274320" rtl="0" algn="ctr">
                        <a:spcBef>
                          <a:spcPts val="0"/>
                        </a:spcBef>
                        <a:spcAft>
                          <a:spcPts val="0"/>
                        </a:spcAft>
                        <a:buNone/>
                      </a:pPr>
                      <a:r>
                        <a:t/>
                      </a:r>
                      <a:endParaRPr>
                        <a:latin typeface="Nunito"/>
                        <a:ea typeface="Nunito"/>
                        <a:cs typeface="Nunito"/>
                        <a:sym typeface="Nunito"/>
                      </a:endParaRPr>
                    </a:p>
                    <a:p>
                      <a:pPr indent="0" lvl="0" marL="274320" marR="274320" rtl="1" algn="l">
                        <a:spcBef>
                          <a:spcPts val="0"/>
                        </a:spcBef>
                        <a:spcAft>
                          <a:spcPts val="0"/>
                        </a:spcAft>
                        <a:buNone/>
                      </a:pPr>
                      <a:r>
                        <a:rPr b="1" lang="en-US" sz="1200">
                          <a:latin typeface="Nunito"/>
                          <a:ea typeface="Nunito"/>
                          <a:cs typeface="Nunito"/>
                          <a:sym typeface="Nunito"/>
                        </a:rPr>
                        <a:t>KOKO Agents</a:t>
                      </a:r>
                      <a:r>
                        <a:rPr lang="en-US" sz="1200">
                          <a:latin typeface="Nunito"/>
                          <a:ea typeface="Nunito"/>
                          <a:cs typeface="Nunito"/>
                          <a:sym typeface="Nunito"/>
                        </a:rPr>
                        <a:t> who host KOKOPoints in their shops, which are used for refueling, and stock KOKO Cooker </a:t>
                      </a:r>
                      <a:r>
                        <a:rPr lang="en-US" sz="1100">
                          <a:latin typeface="Nunito"/>
                          <a:ea typeface="Nunito"/>
                          <a:cs typeface="Nunito"/>
                          <a:sym typeface="Nunito"/>
                        </a:rPr>
                        <a:t>Kits</a:t>
                      </a:r>
                      <a:r>
                        <a:rPr lang="en-US" sz="1200">
                          <a:latin typeface="Nunito"/>
                          <a:ea typeface="Nunito"/>
                          <a:cs typeface="Nunito"/>
                          <a:sym typeface="Nunito"/>
                        </a:rPr>
                        <a:t>. We have 650 agent locations cross Nairobi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274320" marR="274320" rtl="0" algn="ctr">
                        <a:spcBef>
                          <a:spcPts val="0"/>
                        </a:spcBef>
                        <a:spcAft>
                          <a:spcPts val="0"/>
                        </a:spcAft>
                        <a:buNone/>
                      </a:pPr>
                      <a:r>
                        <a:t/>
                      </a:r>
                      <a:endParaRPr>
                        <a:latin typeface="Nunito"/>
                        <a:ea typeface="Nunito"/>
                        <a:cs typeface="Nunito"/>
                        <a:sym typeface="Nunito"/>
                      </a:endParaRPr>
                    </a:p>
                    <a:p>
                      <a:pPr indent="0" lvl="0" marL="274320" marR="274320" rtl="1" algn="l">
                        <a:spcBef>
                          <a:spcPts val="0"/>
                        </a:spcBef>
                        <a:spcAft>
                          <a:spcPts val="0"/>
                        </a:spcAft>
                        <a:buNone/>
                      </a:pPr>
                      <a:r>
                        <a:rPr b="1" lang="en-US" sz="1200">
                          <a:latin typeface="Nunito"/>
                          <a:ea typeface="Nunito"/>
                          <a:cs typeface="Nunito"/>
                          <a:sym typeface="Nunito"/>
                        </a:rPr>
                        <a:t>KOKO Sales Team</a:t>
                      </a:r>
                      <a:r>
                        <a:rPr lang="en-US" sz="1200">
                          <a:latin typeface="Nunito"/>
                          <a:ea typeface="Nunito"/>
                          <a:cs typeface="Nunito"/>
                          <a:sym typeface="Nunito"/>
                        </a:rPr>
                        <a:t> who work across our active neighborhoods in Nairobi signing up customers, running demos and sales pitches, and helping customers to find their nearest KP</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274320" marR="274320" rtl="1" algn="ctr">
                        <a:lnSpc>
                          <a:spcPct val="100000"/>
                        </a:lnSpc>
                        <a:spcBef>
                          <a:spcPts val="0"/>
                        </a:spcBef>
                        <a:spcAft>
                          <a:spcPts val="0"/>
                        </a:spcAft>
                        <a:buNone/>
                      </a:pPr>
                      <a:r>
                        <a:t/>
                      </a:r>
                      <a:endParaRPr sz="1200">
                        <a:latin typeface="Nunito"/>
                        <a:ea typeface="Nunito"/>
                        <a:cs typeface="Nunito"/>
                        <a:sym typeface="Nunito"/>
                      </a:endParaRPr>
                    </a:p>
                    <a:p>
                      <a:pPr indent="0" lvl="0" marL="274320" marR="274320" rtl="0" algn="l">
                        <a:lnSpc>
                          <a:spcPct val="100000"/>
                        </a:lnSpc>
                        <a:spcBef>
                          <a:spcPts val="0"/>
                        </a:spcBef>
                        <a:spcAft>
                          <a:spcPts val="0"/>
                        </a:spcAft>
                        <a:buNone/>
                      </a:pPr>
                      <a:r>
                        <a:rPr b="1" lang="en-US" sz="1200">
                          <a:latin typeface="Nunito"/>
                          <a:ea typeface="Nunito"/>
                          <a:cs typeface="Nunito"/>
                          <a:sym typeface="Nunito"/>
                        </a:rPr>
                        <a:t>Physical and digital marketing</a:t>
                      </a:r>
                      <a:r>
                        <a:rPr lang="en-US" sz="1200">
                          <a:latin typeface="Nunito"/>
                          <a:ea typeface="Nunito"/>
                          <a:cs typeface="Nunito"/>
                          <a:sym typeface="Nunito"/>
                        </a:rPr>
                        <a:t>, not limited to billboards, radio and tv, Facebook, Instagram</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274320" marR="276225" rtl="1" algn="l">
                        <a:lnSpc>
                          <a:spcPct val="100000"/>
                        </a:lnSpc>
                        <a:spcBef>
                          <a:spcPts val="0"/>
                        </a:spcBef>
                        <a:spcAft>
                          <a:spcPts val="0"/>
                        </a:spcAft>
                        <a:buNone/>
                      </a:pPr>
                      <a:r>
                        <a:t/>
                      </a:r>
                      <a:endParaRPr sz="1200">
                        <a:latin typeface="Nunito"/>
                        <a:ea typeface="Nunito"/>
                        <a:cs typeface="Nunito"/>
                        <a:sym typeface="Nunito"/>
                      </a:endParaRPr>
                    </a:p>
                    <a:p>
                      <a:pPr indent="0" lvl="0" marL="274320" marR="276225" rtl="1" algn="l">
                        <a:lnSpc>
                          <a:spcPct val="100000"/>
                        </a:lnSpc>
                        <a:spcBef>
                          <a:spcPts val="0"/>
                        </a:spcBef>
                        <a:spcAft>
                          <a:spcPts val="0"/>
                        </a:spcAft>
                        <a:buNone/>
                      </a:pPr>
                      <a:r>
                        <a:rPr lang="en-US" sz="1200">
                          <a:latin typeface="Nunito"/>
                          <a:ea typeface="Nunito"/>
                          <a:cs typeface="Nunito"/>
                          <a:sym typeface="Nunito"/>
                        </a:rPr>
                        <a:t>And potentially Equity Agents who could also help upsell the</a:t>
                      </a:r>
                      <a:r>
                        <a:rPr lang="en-US" sz="1200">
                          <a:latin typeface="Nunito"/>
                          <a:ea typeface="Nunito"/>
                          <a:cs typeface="Nunito"/>
                          <a:sym typeface="Nunito"/>
                        </a:rPr>
                        <a:t> </a:t>
                      </a:r>
                      <a:r>
                        <a:rPr lang="en-US" sz="1200">
                          <a:latin typeface="Nunito"/>
                          <a:ea typeface="Nunito"/>
                          <a:cs typeface="Nunito"/>
                          <a:sym typeface="Nunito"/>
                        </a:rPr>
                        <a:t>K</a:t>
                      </a:r>
                      <a:r>
                        <a:rPr lang="en-US" sz="1200">
                          <a:latin typeface="Nunito"/>
                          <a:ea typeface="Nunito"/>
                          <a:cs typeface="Nunito"/>
                          <a:sym typeface="Nunito"/>
                        </a:rPr>
                        <a:t>O</a:t>
                      </a:r>
                      <a:r>
                        <a:rPr lang="en-US" sz="1200">
                          <a:latin typeface="Nunito"/>
                          <a:ea typeface="Nunito"/>
                          <a:cs typeface="Nunito"/>
                          <a:sym typeface="Nunito"/>
                        </a:rPr>
                        <a:t>KO Cooker Ki</a:t>
                      </a:r>
                      <a:r>
                        <a:rPr lang="en-US" sz="1200">
                          <a:latin typeface="Nunito"/>
                          <a:ea typeface="Nunito"/>
                          <a:cs typeface="Nunito"/>
                          <a:sym typeface="Nunito"/>
                        </a:rPr>
                        <a:t>t</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81" name="Google Shape;181;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2" name="Google Shape;182;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Acquisition Channels</a:t>
            </a:r>
            <a:endParaRPr/>
          </a:p>
        </p:txBody>
      </p:sp>
      <p:sp>
        <p:nvSpPr>
          <p:cNvPr id="183" name="Google Shape;183;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4" name="Google Shape;184;p21"/>
          <p:cNvPicPr preferRelativeResize="0"/>
          <p:nvPr/>
        </p:nvPicPr>
        <p:blipFill rotWithShape="1">
          <a:blip r:embed="rId4">
            <a:alphaModFix/>
          </a:blip>
          <a:srcRect b="0" l="0" r="0" t="0"/>
          <a:stretch/>
        </p:blipFill>
        <p:spPr>
          <a:xfrm>
            <a:off x="771424" y="1447501"/>
            <a:ext cx="2234288" cy="2658050"/>
          </a:xfrm>
          <a:prstGeom prst="rect">
            <a:avLst/>
          </a:prstGeom>
          <a:noFill/>
          <a:ln>
            <a:noFill/>
          </a:ln>
        </p:spPr>
      </p:pic>
      <p:pic>
        <p:nvPicPr>
          <p:cNvPr id="185" name="Google Shape;185;p21"/>
          <p:cNvPicPr preferRelativeResize="0"/>
          <p:nvPr/>
        </p:nvPicPr>
        <p:blipFill rotWithShape="1">
          <a:blip r:embed="rId5">
            <a:alphaModFix/>
          </a:blip>
          <a:srcRect b="0" l="7013" r="10375" t="0"/>
          <a:stretch/>
        </p:blipFill>
        <p:spPr>
          <a:xfrm>
            <a:off x="9431750" y="1832013"/>
            <a:ext cx="2480775" cy="1889025"/>
          </a:xfrm>
          <a:prstGeom prst="rect">
            <a:avLst/>
          </a:prstGeom>
          <a:noFill/>
          <a:ln>
            <a:noFill/>
          </a:ln>
        </p:spPr>
      </p:pic>
      <p:pic>
        <p:nvPicPr>
          <p:cNvPr id="186" name="Google Shape;186;p21"/>
          <p:cNvPicPr preferRelativeResize="0"/>
          <p:nvPr/>
        </p:nvPicPr>
        <p:blipFill>
          <a:blip r:embed="rId6">
            <a:alphaModFix/>
          </a:blip>
          <a:stretch>
            <a:fillRect/>
          </a:stretch>
        </p:blipFill>
        <p:spPr>
          <a:xfrm>
            <a:off x="6176750" y="1447500"/>
            <a:ext cx="2619250" cy="2658049"/>
          </a:xfrm>
          <a:prstGeom prst="rect">
            <a:avLst/>
          </a:prstGeom>
          <a:noFill/>
          <a:ln>
            <a:noFill/>
          </a:ln>
        </p:spPr>
      </p:pic>
      <p:pic>
        <p:nvPicPr>
          <p:cNvPr id="187" name="Google Shape;187;p21"/>
          <p:cNvPicPr preferRelativeResize="0"/>
          <p:nvPr/>
        </p:nvPicPr>
        <p:blipFill>
          <a:blip r:embed="rId7">
            <a:alphaModFix/>
          </a:blip>
          <a:stretch>
            <a:fillRect/>
          </a:stretch>
        </p:blipFill>
        <p:spPr>
          <a:xfrm>
            <a:off x="3641450" y="1421688"/>
            <a:ext cx="1899549" cy="2709651"/>
          </a:xfrm>
          <a:prstGeom prst="rect">
            <a:avLst/>
          </a:prstGeom>
          <a:noFill/>
          <a:ln>
            <a:noFill/>
          </a:ln>
        </p:spPr>
      </p:pic>
      <p:cxnSp>
        <p:nvCxnSpPr>
          <p:cNvPr id="188" name="Google Shape;188;p21"/>
          <p:cNvCxnSpPr/>
          <p:nvPr/>
        </p:nvCxnSpPr>
        <p:spPr>
          <a:xfrm>
            <a:off x="3316075" y="1280650"/>
            <a:ext cx="15000" cy="4874700"/>
          </a:xfrm>
          <a:prstGeom prst="straightConnector1">
            <a:avLst/>
          </a:prstGeom>
          <a:noFill/>
          <a:ln cap="flat" cmpd="sng" w="9525">
            <a:solidFill>
              <a:srgbClr val="000000"/>
            </a:solidFill>
            <a:prstDash val="solid"/>
            <a:round/>
            <a:headEnd len="med" w="med" type="none"/>
            <a:tailEnd len="med" w="med" type="none"/>
          </a:ln>
        </p:spPr>
      </p:cxnSp>
      <p:cxnSp>
        <p:nvCxnSpPr>
          <p:cNvPr id="189" name="Google Shape;189;p21"/>
          <p:cNvCxnSpPr/>
          <p:nvPr/>
        </p:nvCxnSpPr>
        <p:spPr>
          <a:xfrm>
            <a:off x="5851375" y="1301950"/>
            <a:ext cx="15000" cy="4874700"/>
          </a:xfrm>
          <a:prstGeom prst="straightConnector1">
            <a:avLst/>
          </a:prstGeom>
          <a:noFill/>
          <a:ln cap="flat" cmpd="sng" w="9525">
            <a:solidFill>
              <a:srgbClr val="000000"/>
            </a:solidFill>
            <a:prstDash val="solid"/>
            <a:round/>
            <a:headEnd len="med" w="med" type="none"/>
            <a:tailEnd len="med" w="med" type="none"/>
          </a:ln>
        </p:spPr>
      </p:cxnSp>
      <p:cxnSp>
        <p:nvCxnSpPr>
          <p:cNvPr id="190" name="Google Shape;190;p21"/>
          <p:cNvCxnSpPr/>
          <p:nvPr/>
        </p:nvCxnSpPr>
        <p:spPr>
          <a:xfrm>
            <a:off x="9106375" y="1280638"/>
            <a:ext cx="15000" cy="48747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6" name="Google Shape;196;p22"/>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Tools for Customer Acquisition</a:t>
            </a:r>
            <a:endParaRPr/>
          </a:p>
        </p:txBody>
      </p:sp>
      <p:sp>
        <p:nvSpPr>
          <p:cNvPr id="197" name="Google Shape;19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98" name="Google Shape;198;p22"/>
          <p:cNvGraphicFramePr/>
          <p:nvPr/>
        </p:nvGraphicFramePr>
        <p:xfrm>
          <a:off x="458725" y="1238813"/>
          <a:ext cx="3000000" cy="3000000"/>
        </p:xfrm>
        <a:graphic>
          <a:graphicData uri="http://schemas.openxmlformats.org/drawingml/2006/table">
            <a:tbl>
              <a:tblPr>
                <a:noFill/>
                <a:tableStyleId>{626ED692-1D15-4D98-8A94-B89DC34C0F73}</a:tableStyleId>
              </a:tblPr>
              <a:tblGrid>
                <a:gridCol w="2818650"/>
                <a:gridCol w="2818650"/>
                <a:gridCol w="2818650"/>
                <a:gridCol w="2818650"/>
              </a:tblGrid>
              <a:tr h="3093525">
                <a:tc>
                  <a:txBody>
                    <a:bodyPr/>
                    <a:lstStyle/>
                    <a:p>
                      <a:pPr indent="0" lvl="0" marL="0" rtl="0" algn="l">
                        <a:spcBef>
                          <a:spcPts val="0"/>
                        </a:spcBef>
                        <a:spcAft>
                          <a:spcPts val="0"/>
                        </a:spcAft>
                        <a:buNone/>
                      </a:pPr>
                      <a:r>
                        <a:t/>
                      </a:r>
                      <a:endParaRPr/>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927100">
                <a:tc>
                  <a:txBody>
                    <a:bodyPr/>
                    <a:lstStyle/>
                    <a:p>
                      <a:pPr indent="0" lvl="0" marL="0" rtl="0" algn="ctr">
                        <a:spcBef>
                          <a:spcPts val="0"/>
                        </a:spcBef>
                        <a:spcAft>
                          <a:spcPts val="0"/>
                        </a:spcAft>
                        <a:buNone/>
                      </a:pPr>
                      <a:r>
                        <a:t/>
                      </a:r>
                      <a:endParaRPr/>
                    </a:p>
                    <a:p>
                      <a:pPr indent="0" lvl="0" marL="274320" marR="274320" rtl="0" algn="ctr">
                        <a:spcBef>
                          <a:spcPts val="0"/>
                        </a:spcBef>
                        <a:spcAft>
                          <a:spcPts val="0"/>
                        </a:spcAft>
                        <a:buNone/>
                      </a:pPr>
                      <a:r>
                        <a:rPr lang="en-US" sz="1200"/>
                        <a:t>The myKOKO sales app which is used by Agents and Sales Reps to sign up new customers and encourage them to save towards their new cooker. Users can see the progress of each customer they have signed up</a:t>
                      </a:r>
                      <a:endParaRPr sz="1200"/>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p>
                      <a:pPr indent="0" lvl="0" marL="274320" marR="274320" rtl="0" algn="ctr">
                        <a:spcBef>
                          <a:spcPts val="0"/>
                        </a:spcBef>
                        <a:spcAft>
                          <a:spcPts val="0"/>
                        </a:spcAft>
                        <a:buNone/>
                      </a:pPr>
                      <a:r>
                        <a:rPr lang="en-US" sz="1200"/>
                        <a:t>Customers can place orders for both KOKO Cooker Kits and extra canisters on the KP. When collecting cookers they are given free fuel and also watch educational content about how to use their new cooker.</a:t>
                      </a:r>
                      <a:endParaRPr sz="1200"/>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c>
                  <a:txBody>
                    <a:bodyPr/>
                    <a:lstStyle/>
                    <a:p>
                      <a:pPr indent="0" lvl="0" marL="274320" marR="274320" rtl="0" algn="ctr">
                        <a:lnSpc>
                          <a:spcPct val="100000"/>
                        </a:lnSpc>
                        <a:spcBef>
                          <a:spcPts val="0"/>
                        </a:spcBef>
                        <a:spcAft>
                          <a:spcPts val="0"/>
                        </a:spcAft>
                        <a:buNone/>
                      </a:pPr>
                      <a:r>
                        <a:t/>
                      </a:r>
                      <a:endParaRPr/>
                    </a:p>
                    <a:p>
                      <a:pPr indent="0" lvl="0" marL="274320" marR="274320" rtl="0" algn="ctr">
                        <a:lnSpc>
                          <a:spcPct val="100000"/>
                        </a:lnSpc>
                        <a:spcBef>
                          <a:spcPts val="0"/>
                        </a:spcBef>
                        <a:spcAft>
                          <a:spcPts val="0"/>
                        </a:spcAft>
                        <a:buNone/>
                      </a:pPr>
                      <a:r>
                        <a:rPr lang="en-US" sz="1200"/>
                        <a:t>Customers can also create an account and order on our website kokofuel.co.ke. The site can also be used for finding where our KOKOPoints are located.</a:t>
                      </a:r>
                      <a:endParaRPr sz="1200"/>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c>
                  <a:txBody>
                    <a:bodyPr/>
                    <a:lstStyle/>
                    <a:p>
                      <a:pPr indent="0" lvl="0" marL="274320" marR="274320" rtl="0" algn="ctr">
                        <a:lnSpc>
                          <a:spcPct val="100000"/>
                        </a:lnSpc>
                        <a:spcBef>
                          <a:spcPts val="0"/>
                        </a:spcBef>
                        <a:spcAft>
                          <a:spcPts val="0"/>
                        </a:spcAft>
                        <a:buNone/>
                      </a:pPr>
                      <a:r>
                        <a:t/>
                      </a:r>
                      <a:endParaRPr/>
                    </a:p>
                    <a:p>
                      <a:pPr indent="0" lvl="0" marL="274320" marR="274320" rtl="0" algn="ctr">
                        <a:lnSpc>
                          <a:spcPct val="100000"/>
                        </a:lnSpc>
                        <a:spcBef>
                          <a:spcPts val="0"/>
                        </a:spcBef>
                        <a:spcAft>
                          <a:spcPts val="0"/>
                        </a:spcAft>
                        <a:buNone/>
                      </a:pPr>
                      <a:r>
                        <a:rPr lang="en-US" sz="1200"/>
                        <a:t>We also have some manual options available for creating customers in our back end system if for some reason the customer cannot sign up through any of these other options </a:t>
                      </a:r>
                      <a:endParaRPr sz="1200"/>
                    </a:p>
                  </a:txBody>
                  <a:tcPr marT="91425" marB="91425" marR="91425" marL="91425">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pic>
        <p:nvPicPr>
          <p:cNvPr id="199" name="Google Shape;199;p22"/>
          <p:cNvPicPr preferRelativeResize="0"/>
          <p:nvPr/>
        </p:nvPicPr>
        <p:blipFill rotWithShape="1">
          <a:blip r:embed="rId4">
            <a:alphaModFix/>
          </a:blip>
          <a:srcRect b="15945" l="0" r="0" t="0"/>
          <a:stretch/>
        </p:blipFill>
        <p:spPr>
          <a:xfrm>
            <a:off x="1086050" y="1479375"/>
            <a:ext cx="1433950" cy="2523600"/>
          </a:xfrm>
          <a:prstGeom prst="rect">
            <a:avLst/>
          </a:prstGeom>
          <a:noFill/>
          <a:ln>
            <a:noFill/>
          </a:ln>
        </p:spPr>
      </p:pic>
      <p:pic>
        <p:nvPicPr>
          <p:cNvPr id="200" name="Google Shape;200;p22"/>
          <p:cNvPicPr preferRelativeResize="0"/>
          <p:nvPr/>
        </p:nvPicPr>
        <p:blipFill>
          <a:blip r:embed="rId5">
            <a:alphaModFix/>
          </a:blip>
          <a:stretch>
            <a:fillRect/>
          </a:stretch>
        </p:blipFill>
        <p:spPr>
          <a:xfrm>
            <a:off x="4037825" y="1442025"/>
            <a:ext cx="1433950" cy="2541516"/>
          </a:xfrm>
          <a:prstGeom prst="rect">
            <a:avLst/>
          </a:prstGeom>
          <a:noFill/>
          <a:ln>
            <a:noFill/>
          </a:ln>
        </p:spPr>
      </p:pic>
      <p:pic>
        <p:nvPicPr>
          <p:cNvPr id="201" name="Google Shape;201;p22"/>
          <p:cNvPicPr preferRelativeResize="0"/>
          <p:nvPr/>
        </p:nvPicPr>
        <p:blipFill rotWithShape="1">
          <a:blip r:embed="rId6">
            <a:alphaModFix/>
          </a:blip>
          <a:srcRect b="4849" l="16374" r="45905" t="16546"/>
          <a:stretch/>
        </p:blipFill>
        <p:spPr>
          <a:xfrm>
            <a:off x="6407900" y="1403175"/>
            <a:ext cx="2080954" cy="2710424"/>
          </a:xfrm>
          <a:prstGeom prst="rect">
            <a:avLst/>
          </a:prstGeom>
          <a:noFill/>
          <a:ln>
            <a:noFill/>
          </a:ln>
        </p:spPr>
      </p:pic>
      <p:pic>
        <p:nvPicPr>
          <p:cNvPr id="202" name="Google Shape;202;p22"/>
          <p:cNvPicPr preferRelativeResize="0"/>
          <p:nvPr/>
        </p:nvPicPr>
        <p:blipFill rotWithShape="1">
          <a:blip r:embed="rId7">
            <a:alphaModFix/>
          </a:blip>
          <a:srcRect b="0" l="30695" r="31706" t="5294"/>
          <a:stretch/>
        </p:blipFill>
        <p:spPr>
          <a:xfrm>
            <a:off x="9348775" y="1309175"/>
            <a:ext cx="1879923" cy="2959624"/>
          </a:xfrm>
          <a:prstGeom prst="rect">
            <a:avLst/>
          </a:prstGeom>
          <a:noFill/>
          <a:ln>
            <a:noFill/>
          </a:ln>
        </p:spPr>
      </p:pic>
      <p:sp>
        <p:nvSpPr>
          <p:cNvPr id="203" name="Google Shape;203;p22"/>
          <p:cNvSpPr txBox="1"/>
          <p:nvPr/>
        </p:nvSpPr>
        <p:spPr>
          <a:xfrm>
            <a:off x="1086050" y="1028375"/>
            <a:ext cx="16995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latin typeface="Nunito"/>
                <a:ea typeface="Nunito"/>
                <a:cs typeface="Nunito"/>
                <a:sym typeface="Nunito"/>
              </a:rPr>
              <a:t>myKOKO app</a:t>
            </a:r>
            <a:endParaRPr b="1" u="sng">
              <a:latin typeface="Nunito"/>
              <a:ea typeface="Nunito"/>
              <a:cs typeface="Nunito"/>
              <a:sym typeface="Nunito"/>
            </a:endParaRPr>
          </a:p>
        </p:txBody>
      </p:sp>
      <p:sp>
        <p:nvSpPr>
          <p:cNvPr id="204" name="Google Shape;204;p22"/>
          <p:cNvSpPr txBox="1"/>
          <p:nvPr/>
        </p:nvSpPr>
        <p:spPr>
          <a:xfrm>
            <a:off x="4126600" y="1009700"/>
            <a:ext cx="12564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latin typeface="Nunito"/>
                <a:ea typeface="Nunito"/>
                <a:cs typeface="Nunito"/>
                <a:sym typeface="Nunito"/>
              </a:rPr>
              <a:t>KOKOpoint</a:t>
            </a:r>
            <a:endParaRPr b="1" u="sng">
              <a:latin typeface="Nunito"/>
              <a:ea typeface="Nunito"/>
              <a:cs typeface="Nunito"/>
              <a:sym typeface="Nunito"/>
            </a:endParaRPr>
          </a:p>
        </p:txBody>
      </p:sp>
      <p:sp>
        <p:nvSpPr>
          <p:cNvPr id="205" name="Google Shape;205;p22"/>
          <p:cNvSpPr txBox="1"/>
          <p:nvPr/>
        </p:nvSpPr>
        <p:spPr>
          <a:xfrm>
            <a:off x="6648075" y="990275"/>
            <a:ext cx="18408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latin typeface="Nunito"/>
                <a:ea typeface="Nunito"/>
                <a:cs typeface="Nunito"/>
                <a:sym typeface="Nunito"/>
              </a:rPr>
              <a:t>KOKO website</a:t>
            </a:r>
            <a:endParaRPr b="1" u="sng">
              <a:latin typeface="Nunito"/>
              <a:ea typeface="Nunito"/>
              <a:cs typeface="Nunito"/>
              <a:sym typeface="Nunito"/>
            </a:endParaRPr>
          </a:p>
        </p:txBody>
      </p:sp>
      <p:sp>
        <p:nvSpPr>
          <p:cNvPr id="206" name="Google Shape;206;p22"/>
          <p:cNvSpPr txBox="1"/>
          <p:nvPr/>
        </p:nvSpPr>
        <p:spPr>
          <a:xfrm>
            <a:off x="9660538" y="943275"/>
            <a:ext cx="1256400" cy="2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latin typeface="Nunito"/>
                <a:ea typeface="Nunito"/>
                <a:cs typeface="Nunito"/>
                <a:sym typeface="Nunito"/>
              </a:rPr>
              <a:t>KOKO Core</a:t>
            </a:r>
            <a:endParaRPr b="1" u="sng">
              <a:latin typeface="Nunito"/>
              <a:ea typeface="Nunito"/>
              <a:cs typeface="Nunito"/>
              <a:sym typeface="Nunito"/>
            </a:endParaRPr>
          </a:p>
        </p:txBody>
      </p:sp>
      <p:cxnSp>
        <p:nvCxnSpPr>
          <p:cNvPr id="207" name="Google Shape;207;p22"/>
          <p:cNvCxnSpPr/>
          <p:nvPr/>
        </p:nvCxnSpPr>
        <p:spPr>
          <a:xfrm>
            <a:off x="3270050" y="1301950"/>
            <a:ext cx="15000" cy="4874700"/>
          </a:xfrm>
          <a:prstGeom prst="straightConnector1">
            <a:avLst/>
          </a:prstGeom>
          <a:noFill/>
          <a:ln cap="flat" cmpd="sng" w="9525">
            <a:solidFill>
              <a:srgbClr val="000000"/>
            </a:solidFill>
            <a:prstDash val="solid"/>
            <a:round/>
            <a:headEnd len="med" w="med" type="none"/>
            <a:tailEnd len="med" w="med" type="none"/>
          </a:ln>
        </p:spPr>
      </p:cxnSp>
      <p:cxnSp>
        <p:nvCxnSpPr>
          <p:cNvPr id="208" name="Google Shape;208;p22"/>
          <p:cNvCxnSpPr/>
          <p:nvPr/>
        </p:nvCxnSpPr>
        <p:spPr>
          <a:xfrm flipH="1">
            <a:off x="6040625" y="1332250"/>
            <a:ext cx="15000" cy="4859700"/>
          </a:xfrm>
          <a:prstGeom prst="straightConnector1">
            <a:avLst/>
          </a:prstGeom>
          <a:noFill/>
          <a:ln cap="flat" cmpd="sng" w="9525">
            <a:solidFill>
              <a:srgbClr val="000000"/>
            </a:solidFill>
            <a:prstDash val="solid"/>
            <a:round/>
            <a:headEnd len="med" w="med" type="none"/>
            <a:tailEnd len="med" w="med" type="none"/>
          </a:ln>
        </p:spPr>
      </p:cxnSp>
      <p:cxnSp>
        <p:nvCxnSpPr>
          <p:cNvPr id="209" name="Google Shape;209;p22"/>
          <p:cNvCxnSpPr/>
          <p:nvPr/>
        </p:nvCxnSpPr>
        <p:spPr>
          <a:xfrm flipH="1">
            <a:off x="8917050" y="1317100"/>
            <a:ext cx="15000" cy="48447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How customers pay KOKO</a:t>
            </a:r>
            <a:endParaRPr/>
          </a:p>
        </p:txBody>
      </p:sp>
      <p:sp>
        <p:nvSpPr>
          <p:cNvPr id="216" name="Google Shape;216;p23"/>
          <p:cNvSpPr txBox="1"/>
          <p:nvPr>
            <p:ph idx="1" type="subTitle"/>
          </p:nvPr>
        </p:nvSpPr>
        <p:spPr>
          <a:xfrm>
            <a:off x="458725" y="1332475"/>
            <a:ext cx="59220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Customers use a Buy Goods &amp; Services Till (556688) to add money to their KOKO Wallet. Money in their KOKO Wallet can be used to buy a KOKO Cooker or KOKO Fuel, or transferred to another user’s account. The high level steps are summarised below, with further technical detail below that.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AutoNum type="arabicPeriod"/>
            </a:pPr>
            <a:r>
              <a:rPr lang="en-US" sz="1400">
                <a:latin typeface="Arial"/>
                <a:ea typeface="Arial"/>
                <a:cs typeface="Arial"/>
                <a:sym typeface="Arial"/>
              </a:rPr>
              <a:t>Customer sends money via Buy Goods</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AutoNum type="arabicPeriod"/>
            </a:pPr>
            <a:r>
              <a:rPr lang="en-US" sz="1400">
                <a:latin typeface="Arial"/>
                <a:ea typeface="Arial"/>
                <a:cs typeface="Arial"/>
                <a:sym typeface="Arial"/>
              </a:rPr>
              <a:t>We receive a notification from Safaricom </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AutoNum type="arabicPeriod"/>
            </a:pPr>
            <a:r>
              <a:rPr lang="en-US" sz="1400">
                <a:latin typeface="Arial"/>
                <a:ea typeface="Arial"/>
                <a:cs typeface="Arial"/>
                <a:sym typeface="Arial"/>
              </a:rPr>
              <a:t>In the Safaricom request we receive the customer’s phone number</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AutoNum type="arabicPeriod"/>
            </a:pPr>
            <a:r>
              <a:rPr lang="en-US" sz="1400">
                <a:latin typeface="Arial"/>
                <a:ea typeface="Arial"/>
                <a:cs typeface="Arial"/>
                <a:sym typeface="Arial"/>
              </a:rPr>
              <a:t>If that number exists in our database we use that to top up the customer’s wallet.</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AutoNum type="arabicPeriod"/>
            </a:pPr>
            <a:r>
              <a:rPr lang="en-US" sz="1400">
                <a:latin typeface="Arial"/>
                <a:ea typeface="Arial"/>
                <a:cs typeface="Arial"/>
                <a:sym typeface="Arial"/>
              </a:rPr>
              <a:t>If that number does not ex</a:t>
            </a:r>
            <a:r>
              <a:rPr lang="en-US" sz="1400">
                <a:latin typeface="Arial"/>
                <a:ea typeface="Arial"/>
                <a:cs typeface="Arial"/>
                <a:sym typeface="Arial"/>
              </a:rPr>
              <a:t>ist in our database</a:t>
            </a:r>
            <a:r>
              <a:rPr lang="en-US" sz="1400">
                <a:latin typeface="Arial"/>
                <a:ea typeface="Arial"/>
                <a:cs typeface="Arial"/>
                <a:sym typeface="Arial"/>
              </a:rPr>
              <a:t>, we create an account for them automatically and store the money against that account.</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We have integrated with Safaricom’s </a:t>
            </a:r>
            <a:r>
              <a:rPr lang="en-US" sz="1400" u="sng">
                <a:solidFill>
                  <a:srgbClr val="1155CC"/>
                </a:solidFill>
                <a:latin typeface="Arial"/>
                <a:ea typeface="Arial"/>
                <a:cs typeface="Arial"/>
                <a:sym typeface="Arial"/>
                <a:hlinkClick r:id="rId3">
                  <a:extLst>
                    <a:ext uri="{A12FA001-AC4F-418D-AE19-62706E023703}">
                      <ahyp:hlinkClr val="tx"/>
                    </a:ext>
                  </a:extLst>
                </a:hlinkClick>
              </a:rPr>
              <a:t>C2B API</a:t>
            </a:r>
            <a:r>
              <a:rPr lang="en-US" sz="1400">
                <a:latin typeface="Arial"/>
                <a:ea typeface="Arial"/>
                <a:cs typeface="Arial"/>
                <a:sym typeface="Arial"/>
              </a:rPr>
              <a:t> (see sequence diagram below), where if a customer tops up via mobile money, Safaricom sends a validation request and payment confirmation to KOKO (the 3rd party in this diagram).  </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p:txBody>
      </p:sp>
      <p:sp>
        <p:nvSpPr>
          <p:cNvPr id="217" name="Google Shape;217;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8" name="Google Shape;218;p23"/>
          <p:cNvPicPr preferRelativeResize="0"/>
          <p:nvPr/>
        </p:nvPicPr>
        <p:blipFill>
          <a:blip r:embed="rId4">
            <a:alphaModFix/>
          </a:blip>
          <a:stretch>
            <a:fillRect/>
          </a:stretch>
        </p:blipFill>
        <p:spPr>
          <a:xfrm>
            <a:off x="6824850" y="1278475"/>
            <a:ext cx="4776475" cy="490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How customers pay KOKO (2)</a:t>
            </a:r>
            <a:endParaRPr/>
          </a:p>
        </p:txBody>
      </p:sp>
      <p:sp>
        <p:nvSpPr>
          <p:cNvPr id="225" name="Google Shape;225;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6" name="Google Shape;226;p24"/>
          <p:cNvPicPr preferRelativeResize="0"/>
          <p:nvPr/>
        </p:nvPicPr>
        <p:blipFill rotWithShape="1">
          <a:blip r:embed="rId3">
            <a:alphaModFix/>
          </a:blip>
          <a:srcRect b="0" l="0" r="5356" t="0"/>
          <a:stretch/>
        </p:blipFill>
        <p:spPr>
          <a:xfrm>
            <a:off x="7736050" y="1635025"/>
            <a:ext cx="4314650" cy="3754369"/>
          </a:xfrm>
          <a:prstGeom prst="rect">
            <a:avLst/>
          </a:prstGeom>
          <a:noFill/>
          <a:ln>
            <a:noFill/>
          </a:ln>
        </p:spPr>
      </p:pic>
      <p:sp>
        <p:nvSpPr>
          <p:cNvPr id="227" name="Google Shape;227;p24"/>
          <p:cNvSpPr txBox="1"/>
          <p:nvPr/>
        </p:nvSpPr>
        <p:spPr>
          <a:xfrm>
            <a:off x="214750" y="1090025"/>
            <a:ext cx="7521300" cy="49806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900"/>
              </a:spcBef>
              <a:spcAft>
                <a:spcPts val="0"/>
              </a:spcAft>
              <a:buSzPts val="1400"/>
              <a:buFont typeface="Roboto"/>
              <a:buAutoNum type="arabicPeriod"/>
            </a:pPr>
            <a:r>
              <a:rPr lang="en-US"/>
              <a:t>Customer will trigger a payment request though MY KOKO app </a:t>
            </a:r>
            <a:r>
              <a:rPr b="1" lang="en-US"/>
              <a:t>(STK PUSH)</a:t>
            </a:r>
            <a:r>
              <a:rPr lang="en-US"/>
              <a:t> or</a:t>
            </a:r>
            <a:r>
              <a:rPr b="1" lang="en-US"/>
              <a:t> pay using payment details provided (Buy Goods - 556688) </a:t>
            </a:r>
            <a:r>
              <a:rPr lang="en-US"/>
              <a:t>therein and pay directly through SIM toolkit Mpesa Menu.</a:t>
            </a:r>
            <a:r>
              <a:rPr b="1" lang="en-US"/>
              <a:t>*</a:t>
            </a:r>
            <a:endParaRPr b="1"/>
          </a:p>
          <a:p>
            <a:pPr indent="-317500" lvl="0" marL="457200" rtl="0" algn="l">
              <a:lnSpc>
                <a:spcPct val="115000"/>
              </a:lnSpc>
              <a:spcBef>
                <a:spcPts val="1000"/>
              </a:spcBef>
              <a:spcAft>
                <a:spcPts val="0"/>
              </a:spcAft>
              <a:buSzPts val="1400"/>
              <a:buFont typeface="Roboto"/>
              <a:buAutoNum type="arabicPeriod"/>
            </a:pPr>
            <a:r>
              <a:rPr lang="en-US"/>
              <a:t>Mobile Money (Safaricom) sends a validation request from the broker which tells us the phone number of the individual sending money to the till (see image right)</a:t>
            </a:r>
            <a:endParaRPr/>
          </a:p>
          <a:p>
            <a:pPr indent="-317500" lvl="0" marL="457200" rtl="0" algn="l">
              <a:lnSpc>
                <a:spcPct val="115000"/>
              </a:lnSpc>
              <a:spcBef>
                <a:spcPts val="1000"/>
              </a:spcBef>
              <a:spcAft>
                <a:spcPts val="0"/>
              </a:spcAft>
              <a:buSzPts val="1400"/>
              <a:buAutoNum type="arabicPeriod"/>
            </a:pPr>
            <a:r>
              <a:rPr lang="en-US"/>
              <a:t>We respond to the broker with a validation response allowing the payment to come through.</a:t>
            </a:r>
            <a:endParaRPr/>
          </a:p>
          <a:p>
            <a:pPr indent="-317500" lvl="0" marL="457200" rtl="0" algn="l">
              <a:lnSpc>
                <a:spcPct val="115000"/>
              </a:lnSpc>
              <a:spcBef>
                <a:spcPts val="1000"/>
              </a:spcBef>
              <a:spcAft>
                <a:spcPts val="0"/>
              </a:spcAft>
              <a:buSzPts val="1400"/>
              <a:buAutoNum type="arabicPeriod"/>
            </a:pPr>
            <a:r>
              <a:rPr lang="en-US"/>
              <a:t>The broker sends a payment validation request to Mobile Money so Mobile Money can proceed to complete the transaction.</a:t>
            </a:r>
            <a:endParaRPr/>
          </a:p>
          <a:p>
            <a:pPr indent="-317500" lvl="0" marL="457200" rtl="0" algn="l">
              <a:lnSpc>
                <a:spcPct val="115000"/>
              </a:lnSpc>
              <a:spcBef>
                <a:spcPts val="1000"/>
              </a:spcBef>
              <a:spcAft>
                <a:spcPts val="0"/>
              </a:spcAft>
              <a:buSzPts val="1400"/>
              <a:buAutoNum type="arabicPeriod"/>
            </a:pPr>
            <a:r>
              <a:rPr lang="en-US"/>
              <a:t>Mobile Money completes the transaction and the customer gets notified via SMS.</a:t>
            </a:r>
            <a:endParaRPr/>
          </a:p>
          <a:p>
            <a:pPr indent="-317500" lvl="0" marL="457200" rtl="0" algn="l">
              <a:lnSpc>
                <a:spcPct val="115000"/>
              </a:lnSpc>
              <a:spcBef>
                <a:spcPts val="1000"/>
              </a:spcBef>
              <a:spcAft>
                <a:spcPts val="0"/>
              </a:spcAft>
              <a:buSzPts val="1400"/>
              <a:buAutoNum type="arabicPeriod"/>
            </a:pPr>
            <a:r>
              <a:rPr lang="en-US"/>
              <a:t>Mobile Money sends payment confirmation to broker and broker acknowledges before it triggers a payment confirmation request</a:t>
            </a:r>
            <a:endParaRPr/>
          </a:p>
          <a:p>
            <a:pPr indent="-317500" lvl="0" marL="457200" rtl="0" algn="l">
              <a:lnSpc>
                <a:spcPct val="115000"/>
              </a:lnSpc>
              <a:spcBef>
                <a:spcPts val="1000"/>
              </a:spcBef>
              <a:spcAft>
                <a:spcPts val="0"/>
              </a:spcAft>
              <a:buSzPts val="1400"/>
              <a:buAutoNum type="arabicPeriod"/>
            </a:pPr>
            <a:r>
              <a:rPr lang="en-US"/>
              <a:t>Broker sends a payment confirmation request  to our Registered callback URL that transaction was completed.</a:t>
            </a:r>
            <a:endParaRPr/>
          </a:p>
          <a:p>
            <a:pPr indent="-317500" lvl="0" marL="457200" rtl="0" algn="l">
              <a:lnSpc>
                <a:spcPct val="115000"/>
              </a:lnSpc>
              <a:spcBef>
                <a:spcPts val="1000"/>
              </a:spcBef>
              <a:spcAft>
                <a:spcPts val="1000"/>
              </a:spcAft>
              <a:buSzPts val="1400"/>
              <a:buAutoNum type="arabicPeriod"/>
            </a:pPr>
            <a:r>
              <a:rPr lang="en-US"/>
              <a:t>At this point we attribute the money to the individual’s KOKO wallet, based on the number in the validation request in step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KOKO software suite</a:t>
            </a:r>
            <a:endParaRPr/>
          </a:p>
        </p:txBody>
      </p:sp>
      <p:sp>
        <p:nvSpPr>
          <p:cNvPr id="234" name="Google Shape;234;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5" name="Google Shape;235;p25"/>
          <p:cNvPicPr preferRelativeResize="0"/>
          <p:nvPr/>
        </p:nvPicPr>
        <p:blipFill>
          <a:blip r:embed="rId3">
            <a:alphaModFix/>
          </a:blip>
          <a:stretch>
            <a:fillRect/>
          </a:stretch>
        </p:blipFill>
        <p:spPr>
          <a:xfrm>
            <a:off x="0" y="-228600"/>
            <a:ext cx="12192001" cy="77433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Potential Integration</a:t>
            </a:r>
            <a:endParaRPr/>
          </a:p>
        </p:txBody>
      </p:sp>
      <p:sp>
        <p:nvSpPr>
          <p:cNvPr id="242" name="Google Shape;242;p26"/>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p:nvPr/>
        </p:nvSpPr>
        <p:spPr>
          <a:xfrm>
            <a:off x="7905700" y="3954525"/>
            <a:ext cx="3462000" cy="2074200"/>
          </a:xfrm>
          <a:prstGeom prst="rect">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00"/>
              <a:t>Proposed Technical Integration in Slide 10</a:t>
            </a:r>
            <a:endParaRPr b="1" sz="900"/>
          </a:p>
        </p:txBody>
      </p:sp>
      <p:sp>
        <p:nvSpPr>
          <p:cNvPr id="249" name="Google Shape;249;p27"/>
          <p:cNvSpPr txBox="1"/>
          <p:nvPr/>
        </p:nvSpPr>
        <p:spPr>
          <a:xfrm>
            <a:off x="0" y="1119800"/>
            <a:ext cx="1197000" cy="1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Equity customer decides to buy a KOKO Cooker </a:t>
            </a:r>
            <a:endParaRPr sz="1000">
              <a:latin typeface="Nunito SemiBold"/>
              <a:ea typeface="Nunito SemiBold"/>
              <a:cs typeface="Nunito SemiBold"/>
              <a:sym typeface="Nunito SemiBold"/>
            </a:endParaRPr>
          </a:p>
        </p:txBody>
      </p:sp>
      <p:sp>
        <p:nvSpPr>
          <p:cNvPr id="250" name="Google Shape;250;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High level customer journey</a:t>
            </a:r>
            <a:endParaRPr/>
          </a:p>
        </p:txBody>
      </p:sp>
      <p:sp>
        <p:nvSpPr>
          <p:cNvPr id="251" name="Google Shape;251;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2" name="Google Shape;252;p27"/>
          <p:cNvSpPr/>
          <p:nvPr/>
        </p:nvSpPr>
        <p:spPr>
          <a:xfrm>
            <a:off x="2928831" y="224101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opens Equity USSD</a:t>
            </a:r>
            <a:endParaRPr>
              <a:latin typeface="Nunito"/>
              <a:ea typeface="Nunito"/>
              <a:cs typeface="Nunito"/>
              <a:sym typeface="Nunito"/>
            </a:endParaRPr>
          </a:p>
        </p:txBody>
      </p:sp>
      <p:sp>
        <p:nvSpPr>
          <p:cNvPr id="253" name="Google Shape;253;p27"/>
          <p:cNvSpPr/>
          <p:nvPr/>
        </p:nvSpPr>
        <p:spPr>
          <a:xfrm>
            <a:off x="4660652" y="293372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navigates through the ecomoto steps</a:t>
            </a:r>
            <a:endParaRPr>
              <a:latin typeface="Nunito"/>
              <a:ea typeface="Nunito"/>
              <a:cs typeface="Nunito"/>
              <a:sym typeface="Nunito"/>
            </a:endParaRPr>
          </a:p>
        </p:txBody>
      </p:sp>
      <p:sp>
        <p:nvSpPr>
          <p:cNvPr id="254" name="Google Shape;254;p27"/>
          <p:cNvSpPr/>
          <p:nvPr/>
        </p:nvSpPr>
        <p:spPr>
          <a:xfrm>
            <a:off x="8124293" y="431914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Funds sent to KOKO’s Equity account </a:t>
            </a:r>
            <a:endParaRPr>
              <a:latin typeface="Nunito"/>
              <a:ea typeface="Nunito"/>
              <a:cs typeface="Nunito"/>
              <a:sym typeface="Nunito"/>
            </a:endParaRPr>
          </a:p>
        </p:txBody>
      </p:sp>
      <p:sp>
        <p:nvSpPr>
          <p:cNvPr id="255" name="Google Shape;255;p27"/>
          <p:cNvSpPr/>
          <p:nvPr/>
        </p:nvSpPr>
        <p:spPr>
          <a:xfrm>
            <a:off x="448100" y="1888950"/>
            <a:ext cx="218700" cy="227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9856113" y="501185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Funds distributed to customer’s KOKO account</a:t>
            </a:r>
            <a:endParaRPr>
              <a:latin typeface="Nunito"/>
              <a:ea typeface="Nunito"/>
              <a:cs typeface="Nunito"/>
              <a:sym typeface="Nunito"/>
            </a:endParaRPr>
          </a:p>
        </p:txBody>
      </p:sp>
      <p:sp>
        <p:nvSpPr>
          <p:cNvPr id="257" name="Google Shape;257;p27"/>
          <p:cNvSpPr/>
          <p:nvPr/>
        </p:nvSpPr>
        <p:spPr>
          <a:xfrm>
            <a:off x="6392472" y="362643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Loan granted to customer by Equity</a:t>
            </a:r>
            <a:endParaRPr>
              <a:latin typeface="Nunito"/>
              <a:ea typeface="Nunito"/>
              <a:cs typeface="Nunito"/>
              <a:sym typeface="Nunito"/>
            </a:endParaRPr>
          </a:p>
        </p:txBody>
      </p:sp>
      <p:sp>
        <p:nvSpPr>
          <p:cNvPr id="258" name="Google Shape;258;p27"/>
          <p:cNvSpPr/>
          <p:nvPr/>
        </p:nvSpPr>
        <p:spPr>
          <a:xfrm>
            <a:off x="1197011" y="1548300"/>
            <a:ext cx="1434600" cy="908700"/>
          </a:xfrm>
          <a:prstGeom prst="rect">
            <a:avLst/>
          </a:prstGeom>
          <a:solidFill>
            <a:srgbClr val="65D9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is signed up on myKOKO by Equity Agent</a:t>
            </a:r>
            <a:endParaRPr>
              <a:latin typeface="Nunito"/>
              <a:ea typeface="Nunito"/>
              <a:cs typeface="Nunito"/>
              <a:sym typeface="Nunito"/>
            </a:endParaRPr>
          </a:p>
        </p:txBody>
      </p:sp>
      <p:sp>
        <p:nvSpPr>
          <p:cNvPr id="259" name="Google Shape;259;p27"/>
          <p:cNvSpPr/>
          <p:nvPr/>
        </p:nvSpPr>
        <p:spPr>
          <a:xfrm>
            <a:off x="11637250" y="5857250"/>
            <a:ext cx="218700" cy="227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txBox="1"/>
          <p:nvPr/>
        </p:nvSpPr>
        <p:spPr>
          <a:xfrm>
            <a:off x="10364450" y="6028625"/>
            <a:ext cx="2275800" cy="14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Order is paid - </a:t>
            </a:r>
            <a:endParaRPr sz="1000">
              <a:latin typeface="Nunito SemiBold"/>
              <a:ea typeface="Nunito SemiBold"/>
              <a:cs typeface="Nunito SemiBold"/>
              <a:sym typeface="Nunito SemiBold"/>
            </a:endParaRPr>
          </a:p>
          <a:p>
            <a:pPr indent="0" lvl="0" marL="0" rtl="0" algn="ctr">
              <a:spcBef>
                <a:spcPts val="0"/>
              </a:spcBef>
              <a:spcAft>
                <a:spcPts val="0"/>
              </a:spcAft>
              <a:buNone/>
            </a:pPr>
            <a:r>
              <a:rPr lang="en-US" sz="1000">
                <a:latin typeface="Nunito SemiBold"/>
                <a:ea typeface="Nunito SemiBold"/>
                <a:cs typeface="Nunito SemiBold"/>
                <a:sym typeface="Nunito SemiBold"/>
              </a:rPr>
              <a:t>customer can collect Cooker</a:t>
            </a:r>
            <a:endParaRPr sz="1000">
              <a:latin typeface="Nunito SemiBold"/>
              <a:ea typeface="Nunito SemiBold"/>
              <a:cs typeface="Nunito SemiBold"/>
              <a:sym typeface="Nunito SemiBold"/>
            </a:endParaRPr>
          </a:p>
        </p:txBody>
      </p:sp>
      <p:cxnSp>
        <p:nvCxnSpPr>
          <p:cNvPr id="261" name="Google Shape;261;p27"/>
          <p:cNvCxnSpPr>
            <a:stCxn id="255" idx="6"/>
            <a:endCxn id="258" idx="1"/>
          </p:cNvCxnSpPr>
          <p:nvPr/>
        </p:nvCxnSpPr>
        <p:spPr>
          <a:xfrm>
            <a:off x="666800" y="2002650"/>
            <a:ext cx="530100" cy="0"/>
          </a:xfrm>
          <a:prstGeom prst="straightConnector1">
            <a:avLst/>
          </a:prstGeom>
          <a:noFill/>
          <a:ln cap="flat" cmpd="sng" w="9525">
            <a:solidFill>
              <a:schemeClr val="dk2"/>
            </a:solidFill>
            <a:prstDash val="solid"/>
            <a:round/>
            <a:headEnd len="med" w="med" type="none"/>
            <a:tailEnd len="med" w="med" type="stealth"/>
          </a:ln>
        </p:spPr>
      </p:cxnSp>
      <p:cxnSp>
        <p:nvCxnSpPr>
          <p:cNvPr id="262" name="Google Shape;262;p27"/>
          <p:cNvCxnSpPr>
            <a:stCxn id="258" idx="3"/>
            <a:endCxn id="252" idx="1"/>
          </p:cNvCxnSpPr>
          <p:nvPr/>
        </p:nvCxnSpPr>
        <p:spPr>
          <a:xfrm>
            <a:off x="2631611" y="200265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263" name="Google Shape;263;p27"/>
          <p:cNvCxnSpPr>
            <a:stCxn id="252" idx="3"/>
            <a:endCxn id="253" idx="1"/>
          </p:cNvCxnSpPr>
          <p:nvPr/>
        </p:nvCxnSpPr>
        <p:spPr>
          <a:xfrm>
            <a:off x="4363431" y="269536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264" name="Google Shape;264;p27"/>
          <p:cNvCxnSpPr>
            <a:stCxn id="253" idx="3"/>
            <a:endCxn id="257" idx="1"/>
          </p:cNvCxnSpPr>
          <p:nvPr/>
        </p:nvCxnSpPr>
        <p:spPr>
          <a:xfrm>
            <a:off x="6095252" y="338807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265" name="Google Shape;265;p27"/>
          <p:cNvCxnSpPr>
            <a:stCxn id="257" idx="3"/>
            <a:endCxn id="254" idx="1"/>
          </p:cNvCxnSpPr>
          <p:nvPr/>
        </p:nvCxnSpPr>
        <p:spPr>
          <a:xfrm>
            <a:off x="7827072" y="408078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266" name="Google Shape;266;p27"/>
          <p:cNvCxnSpPr>
            <a:stCxn id="254" idx="3"/>
            <a:endCxn id="256" idx="1"/>
          </p:cNvCxnSpPr>
          <p:nvPr/>
        </p:nvCxnSpPr>
        <p:spPr>
          <a:xfrm>
            <a:off x="9558893" y="4773490"/>
            <a:ext cx="297300" cy="6927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267" name="Google Shape;267;p27"/>
          <p:cNvCxnSpPr>
            <a:stCxn id="256" idx="3"/>
            <a:endCxn id="259" idx="0"/>
          </p:cNvCxnSpPr>
          <p:nvPr/>
        </p:nvCxnSpPr>
        <p:spPr>
          <a:xfrm>
            <a:off x="11290713" y="5466200"/>
            <a:ext cx="456000" cy="391200"/>
          </a:xfrm>
          <a:prstGeom prst="bent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